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8" r:id="rId5"/>
    <p:sldId id="287" r:id="rId6"/>
    <p:sldId id="262" r:id="rId7"/>
    <p:sldId id="267" r:id="rId8"/>
    <p:sldId id="285" r:id="rId9"/>
    <p:sldId id="284" r:id="rId10"/>
    <p:sldId id="290" r:id="rId11"/>
    <p:sldId id="289" r:id="rId12"/>
    <p:sldId id="291" r:id="rId13"/>
    <p:sldId id="283" r:id="rId14"/>
    <p:sldId id="286"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595" autoAdjust="0"/>
  </p:normalViewPr>
  <p:slideViewPr>
    <p:cSldViewPr snapToGrid="0">
      <p:cViewPr varScale="1">
        <p:scale>
          <a:sx n="114" d="100"/>
          <a:sy n="114" d="100"/>
        </p:scale>
        <p:origin x="414" y="11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5/18/2019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5/18/2019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5.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6.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Model Selection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Parameter Tuning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Overview: Problem Description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endParaRPr lang="en-US" dirty="0"/>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698172"/>
            <a:ext cx="5573486" cy="4011450"/>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dirty="0"/>
              <a:t>Overview: Our Approach </a:t>
            </a:r>
          </a:p>
        </p:txBody>
      </p:sp>
      <p:pic>
        <p:nvPicPr>
          <p:cNvPr id="26" name="Picture Placeholder 25">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r:id="rId4"/>
              </a:ext>
            </a:extLst>
          </a:blip>
          <a:stretch>
            <a:fillRect/>
          </a:stretch>
        </p:blipFill>
        <p:spPr>
          <a:xfrm>
            <a:off x="683799" y="1981485"/>
            <a:ext cx="1475999" cy="1447515"/>
          </a:xfr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p:txBody>
          <a:bodyPr/>
          <a:lstStyle/>
          <a:p>
            <a:r>
              <a:rPr lang="en-US" dirty="0"/>
              <a:t>Data Analysis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a1611="http://schemas.microsoft.com/office/drawing/2016/11/main" r:id="rId7"/>
              </a:ext>
            </a:extLst>
          </a:blip>
          <a:stretch>
            <a:fillRect/>
          </a:stretch>
        </p:blipFill>
        <p:spPr>
          <a:xfrm>
            <a:off x="3023850" y="1981485"/>
            <a:ext cx="1476000" cy="1475998"/>
          </a:xfr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p:txBody>
          <a:bodyPr/>
          <a:lstStyle/>
          <a:p>
            <a:r>
              <a:rPr lang="en-US" dirty="0"/>
              <a:t>Data Cleaning</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a1611="http://schemas.microsoft.com/office/drawing/2016/11/main" r:id="rId10"/>
              </a:ext>
            </a:extLst>
          </a:blip>
          <a:stretch>
            <a:fillRect/>
          </a:stretch>
        </p:blipFill>
        <p:spPr>
          <a:xfrm>
            <a:off x="5363901" y="1981485"/>
            <a:ext cx="1475999" cy="1475997"/>
          </a:xfr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p:txBody>
          <a:bodyPr/>
          <a:lstStyle/>
          <a:p>
            <a:r>
              <a:rPr lang="en-US" dirty="0"/>
              <a:t>Feature Selection</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a1611="http://schemas.microsoft.com/office/drawing/2016/11/main" r:id="rId13"/>
              </a:ext>
            </a:extLst>
          </a:blip>
          <a:stretch>
            <a:fillRect/>
          </a:stretch>
        </p:blipFill>
        <p:spPr>
          <a:xfrm>
            <a:off x="7703950" y="1981484"/>
            <a:ext cx="1476000" cy="1475997"/>
          </a:xfr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p:txBody>
          <a:bodyPr/>
          <a:lstStyle/>
          <a:p>
            <a:r>
              <a:rPr lang="en-US" dirty="0"/>
              <a:t>Model Selection</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a1611="http://schemas.microsoft.com/office/drawing/2016/11/main" r:id="rId16"/>
              </a:ext>
            </a:extLst>
          </a:blip>
          <a:stretch>
            <a:fillRect/>
          </a:stretch>
        </p:blipFill>
        <p:spPr>
          <a:xfrm>
            <a:off x="10044000" y="1981484"/>
            <a:ext cx="1476000" cy="1475996"/>
          </a:xfr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p:txBody>
          <a:bodyPr/>
          <a:lstStyle/>
          <a:p>
            <a:r>
              <a:rPr lang="en-US" dirty="0"/>
              <a:t>Parameter Tuning</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search</a:t>
            </a:r>
            <a:endParaRPr lang="en-US" noProof="1"/>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590C9D-F871-4488-AA30-574728D35F9B}"/>
              </a:ext>
            </a:extLst>
          </p:cNvPr>
          <p:cNvPicPr>
            <a:picLocks noChangeAspect="1"/>
          </p:cNvPicPr>
          <p:nvPr/>
        </p:nvPicPr>
        <p:blipFill>
          <a:blip r:embed="rId2"/>
          <a:stretch>
            <a:fillRect/>
          </a:stretch>
        </p:blipFill>
        <p:spPr>
          <a:xfrm>
            <a:off x="4885337" y="648000"/>
            <a:ext cx="7306663" cy="5479997"/>
          </a:xfrm>
          <a:prstGeom prst="rect">
            <a:avLst/>
          </a:prstGeom>
        </p:spPr>
      </p:pic>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Analysis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a:xfrm>
            <a:off x="516130" y="5970141"/>
            <a:ext cx="4114800" cy="206104"/>
          </a:xfrm>
        </p:spPr>
        <p:txBody>
          <a:bodyPr/>
          <a:lstStyle/>
          <a:p>
            <a:pPr algn="ctr"/>
            <a:r>
              <a:rPr lang="en-US" dirty="0"/>
              <a:t>K-means clustering (k=8) of cross-sectional data</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4</a:t>
            </a:fld>
            <a:endParaRPr lang="en-US" dirty="0"/>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Time-series by security view, clustering for cross-sectional view</a:t>
            </a:r>
          </a:p>
        </p:txBody>
      </p:sp>
      <p:pic>
        <p:nvPicPr>
          <p:cNvPr id="5" name="Picture 4">
            <a:extLst>
              <a:ext uri="{FF2B5EF4-FFF2-40B4-BE49-F238E27FC236}">
                <a16:creationId xmlns:a16="http://schemas.microsoft.com/office/drawing/2014/main" id="{CD74404C-53A2-426B-AD23-2D22986C70D4}"/>
              </a:ext>
            </a:extLst>
          </p:cNvPr>
          <p:cNvPicPr>
            <a:picLocks noChangeAspect="1"/>
          </p:cNvPicPr>
          <p:nvPr/>
        </p:nvPicPr>
        <p:blipFill>
          <a:blip r:embed="rId3"/>
          <a:stretch>
            <a:fillRect/>
          </a:stretch>
        </p:blipFill>
        <p:spPr>
          <a:xfrm>
            <a:off x="234645" y="1365744"/>
            <a:ext cx="2283601" cy="2184314"/>
          </a:xfrm>
          <a:prstGeom prst="rect">
            <a:avLst/>
          </a:prstGeom>
        </p:spPr>
      </p:pic>
      <p:pic>
        <p:nvPicPr>
          <p:cNvPr id="7" name="Picture 6">
            <a:extLst>
              <a:ext uri="{FF2B5EF4-FFF2-40B4-BE49-F238E27FC236}">
                <a16:creationId xmlns:a16="http://schemas.microsoft.com/office/drawing/2014/main" id="{61C1ED52-6958-459F-9F88-7AE93BD32DAB}"/>
              </a:ext>
            </a:extLst>
          </p:cNvPr>
          <p:cNvPicPr>
            <a:picLocks noChangeAspect="1"/>
          </p:cNvPicPr>
          <p:nvPr/>
        </p:nvPicPr>
        <p:blipFill>
          <a:blip r:embed="rId4"/>
          <a:stretch>
            <a:fillRect/>
          </a:stretch>
        </p:blipFill>
        <p:spPr>
          <a:xfrm>
            <a:off x="2573530" y="1365744"/>
            <a:ext cx="2256523" cy="2179801"/>
          </a:xfrm>
          <a:prstGeom prst="rect">
            <a:avLst/>
          </a:prstGeom>
        </p:spPr>
      </p:pic>
      <p:pic>
        <p:nvPicPr>
          <p:cNvPr id="9" name="Picture 8">
            <a:extLst>
              <a:ext uri="{FF2B5EF4-FFF2-40B4-BE49-F238E27FC236}">
                <a16:creationId xmlns:a16="http://schemas.microsoft.com/office/drawing/2014/main" id="{4961A431-8CE1-4123-899D-18BB76ACDE4C}"/>
              </a:ext>
            </a:extLst>
          </p:cNvPr>
          <p:cNvPicPr>
            <a:picLocks noChangeAspect="1"/>
          </p:cNvPicPr>
          <p:nvPr/>
        </p:nvPicPr>
        <p:blipFill>
          <a:blip r:embed="rId5"/>
          <a:stretch>
            <a:fillRect/>
          </a:stretch>
        </p:blipFill>
        <p:spPr>
          <a:xfrm>
            <a:off x="1389984" y="3670199"/>
            <a:ext cx="2256523" cy="2179801"/>
          </a:xfrm>
          <a:prstGeom prst="rect">
            <a:avLst/>
          </a:prstGeom>
        </p:spPr>
      </p:pic>
      <p:sp>
        <p:nvSpPr>
          <p:cNvPr id="14" name="Footer Placeholder 2">
            <a:extLst>
              <a:ext uri="{FF2B5EF4-FFF2-40B4-BE49-F238E27FC236}">
                <a16:creationId xmlns:a16="http://schemas.microsoft.com/office/drawing/2014/main" id="{EAEBEC0B-D8B4-41B6-AEB5-11B6BF579AA9}"/>
              </a:ext>
            </a:extLst>
          </p:cNvPr>
          <p:cNvSpPr txBox="1">
            <a:spLocks/>
          </p:cNvSpPr>
          <p:nvPr/>
        </p:nvSpPr>
        <p:spPr>
          <a:xfrm>
            <a:off x="6481268" y="5964705"/>
            <a:ext cx="4114800" cy="206104"/>
          </a:xfrm>
          <a:prstGeom prst="rect">
            <a:avLst/>
          </a:prstGeom>
        </p:spPr>
        <p:txBody>
          <a:bodyPr vert="horz" lIns="0" tIns="0" rIns="0" bIns="0" rtlCol="0" anchor="b"/>
          <a:lstStyle>
            <a:defPPr>
              <a:defRPr lang="en-US"/>
            </a:defPPr>
            <a:lvl1pPr marL="0" algn="r" defTabSz="914400" rtl="0" eaLnBrk="1" latinLnBrk="0" hangingPunct="1">
              <a:defRPr sz="1200" i="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Time-series scatter matrix for a random security</a:t>
            </a:r>
          </a:p>
        </p:txBody>
      </p:sp>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Cleaning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Discard securities with too many returns missing, normalize across time-series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Discard securities with more than a threshold percentage of returns missing (or zero). </a:t>
            </a:r>
          </a:p>
          <a:p>
            <a:r>
              <a:rPr lang="en-US" dirty="0"/>
              <a:t>For the remaining N/A values, fill with the previous value in the time-series when it exists, fill with the dataset’s median value for that variable when it doesn’t.</a:t>
            </a:r>
          </a:p>
          <a:p>
            <a:r>
              <a:rPr lang="en-US" dirty="0"/>
              <a:t>Normalize the variables using the time-series per security rather than the cross-sectional data.</a:t>
            </a:r>
          </a:p>
          <a:p>
            <a:r>
              <a:rPr lang="en-US" dirty="0"/>
              <a:t>Normalize again across the entire dataset when all the features have been selected.</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5</a:t>
            </a:fld>
            <a:endParaRPr lang="en-US" dirty="0"/>
          </a:p>
        </p:txBody>
      </p:sp>
      <p:pic>
        <p:nvPicPr>
          <p:cNvPr id="5" name="Picture 4">
            <a:extLst>
              <a:ext uri="{FF2B5EF4-FFF2-40B4-BE49-F238E27FC236}">
                <a16:creationId xmlns:a16="http://schemas.microsoft.com/office/drawing/2014/main" id="{A4B1FB7C-C439-457F-AFAF-975E984DE8FB}"/>
              </a:ext>
            </a:extLst>
          </p:cNvPr>
          <p:cNvPicPr>
            <a:picLocks noChangeAspect="1"/>
          </p:cNvPicPr>
          <p:nvPr/>
        </p:nvPicPr>
        <p:blipFill>
          <a:blip r:embed="rId2"/>
          <a:stretch>
            <a:fillRect/>
          </a:stretch>
        </p:blipFill>
        <p:spPr>
          <a:xfrm>
            <a:off x="6614310" y="1246723"/>
            <a:ext cx="3986457" cy="2657638"/>
          </a:xfrm>
          <a:prstGeom prst="rect">
            <a:avLst/>
          </a:prstGeom>
        </p:spPr>
      </p:pic>
      <p:pic>
        <p:nvPicPr>
          <p:cNvPr id="7" name="Picture 6">
            <a:extLst>
              <a:ext uri="{FF2B5EF4-FFF2-40B4-BE49-F238E27FC236}">
                <a16:creationId xmlns:a16="http://schemas.microsoft.com/office/drawing/2014/main" id="{7937106B-4BA6-4190-8C67-CEB80CB0EC7F}"/>
              </a:ext>
            </a:extLst>
          </p:cNvPr>
          <p:cNvPicPr>
            <a:picLocks noChangeAspect="1"/>
          </p:cNvPicPr>
          <p:nvPr/>
        </p:nvPicPr>
        <p:blipFill>
          <a:blip r:embed="rId3"/>
          <a:stretch>
            <a:fillRect/>
          </a:stretch>
        </p:blipFill>
        <p:spPr>
          <a:xfrm>
            <a:off x="522515" y="4457763"/>
            <a:ext cx="2591248" cy="1776474"/>
          </a:xfrm>
          <a:prstGeom prst="rect">
            <a:avLst/>
          </a:prstGeom>
        </p:spPr>
      </p:pic>
      <p:pic>
        <p:nvPicPr>
          <p:cNvPr id="9" name="Picture 8">
            <a:extLst>
              <a:ext uri="{FF2B5EF4-FFF2-40B4-BE49-F238E27FC236}">
                <a16:creationId xmlns:a16="http://schemas.microsoft.com/office/drawing/2014/main" id="{57F40832-C009-4871-9228-71E1C70444E1}"/>
              </a:ext>
            </a:extLst>
          </p:cNvPr>
          <p:cNvPicPr>
            <a:picLocks noChangeAspect="1"/>
          </p:cNvPicPr>
          <p:nvPr/>
        </p:nvPicPr>
        <p:blipFill>
          <a:blip r:embed="rId4"/>
          <a:stretch>
            <a:fillRect/>
          </a:stretch>
        </p:blipFill>
        <p:spPr>
          <a:xfrm>
            <a:off x="3113763" y="4457763"/>
            <a:ext cx="2591248" cy="1776474"/>
          </a:xfrm>
          <a:prstGeom prst="rect">
            <a:avLst/>
          </a:prstGeom>
        </p:spPr>
      </p:pic>
      <p:pic>
        <p:nvPicPr>
          <p:cNvPr id="2" name="Picture 1">
            <a:extLst>
              <a:ext uri="{FF2B5EF4-FFF2-40B4-BE49-F238E27FC236}">
                <a16:creationId xmlns:a16="http://schemas.microsoft.com/office/drawing/2014/main" id="{DA42CC40-E990-4869-99B2-9F14405B05D5}"/>
              </a:ext>
            </a:extLst>
          </p:cNvPr>
          <p:cNvPicPr>
            <a:picLocks noChangeAspect="1"/>
          </p:cNvPicPr>
          <p:nvPr/>
        </p:nvPicPr>
        <p:blipFill>
          <a:blip r:embed="rId5"/>
          <a:stretch>
            <a:fillRect/>
          </a:stretch>
        </p:blipFill>
        <p:spPr>
          <a:xfrm>
            <a:off x="6614309" y="3988250"/>
            <a:ext cx="3986458" cy="2516908"/>
          </a:xfrm>
          <a:prstGeom prst="rect">
            <a:avLst/>
          </a:prstGeom>
        </p:spPr>
      </p:pic>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Stationarity and Fractional Differentiation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 (see textbook for details).</a:t>
            </a:r>
          </a:p>
          <a:p>
            <a:r>
              <a:rPr lang="en-US" noProof="1"/>
              <a:t>We established the minimum value of the fractional differentiation factor that makes all the ‘Vol’ series per security stationary (determined by the Augmented Dickey-Fuller unit root test) to be 0.7.</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spTree>
    <p:extLst>
      <p:ext uri="{BB962C8B-B14F-4D97-AF65-F5344CB8AC3E}">
        <p14:creationId xmlns:p14="http://schemas.microsoft.com/office/powerpoint/2010/main" val="405166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
        <p:nvSpPr>
          <p:cNvPr id="9" name="Footer Placeholder 2">
            <a:extLst>
              <a:ext uri="{FF2B5EF4-FFF2-40B4-BE49-F238E27FC236}">
                <a16:creationId xmlns:a16="http://schemas.microsoft.com/office/drawing/2014/main" id="{DA07E63B-14A1-4B12-AC0C-D75E0384DE30}"/>
              </a:ext>
            </a:extLst>
          </p:cNvPr>
          <p:cNvSpPr>
            <a:spLocks noGrp="1"/>
          </p:cNvSpPr>
          <p:nvPr>
            <p:ph type="ftr" sz="quarter" idx="10"/>
          </p:nvPr>
        </p:nvSpPr>
        <p:spPr>
          <a:xfrm>
            <a:off x="6858001" y="5898350"/>
            <a:ext cx="4114800" cy="206104"/>
          </a:xfrm>
        </p:spPr>
        <p:txBody>
          <a:bodyPr/>
          <a:lstStyle/>
          <a:p>
            <a:pPr algn="ctr"/>
            <a:r>
              <a:rPr lang="en-US" dirty="0"/>
              <a:t>Combination of features: X3, X5 and X3*X5</a:t>
            </a:r>
          </a:p>
        </p:txBody>
      </p:sp>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RFE</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91603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MDA (Mean Decrease Accuracy)</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linear regression as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stretch>
            <a:fillRect/>
          </a:stretch>
        </p:blipFill>
        <p:spPr>
          <a:xfrm>
            <a:off x="6484968" y="864000"/>
            <a:ext cx="49244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687A62-7187-4F21-B4CA-BF435385BA39}">
  <ds:schemaRefs>
    <ds:schemaRef ds:uri="http://purl.org/dc/dcmitype/"/>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E218DD-0FEB-4634-80BC-C17E97F73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766</Words>
  <Application>Microsoft Office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RFE</vt:lpstr>
      <vt:lpstr>Feature Selection: MDA (Mean Decrease Accuracy)</vt:lpstr>
      <vt:lpstr>Model Selection</vt:lpstr>
      <vt:lpstr>Parameter Tuning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2019-05-18T23:20:53Z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